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8" r:id="rId5"/>
    <p:sldId id="260" r:id="rId6"/>
    <p:sldId id="261" r:id="rId7"/>
    <p:sldId id="259" r:id="rId8"/>
    <p:sldId id="395" r:id="rId9"/>
    <p:sldId id="262" r:id="rId10"/>
    <p:sldId id="263" r:id="rId11"/>
    <p:sldId id="269" r:id="rId12"/>
    <p:sldId id="264" r:id="rId13"/>
    <p:sldId id="265" r:id="rId14"/>
    <p:sldId id="266" r:id="rId15"/>
    <p:sldId id="39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D757A-9516-4774-BBAC-1A3698260030}" v="7" dt="2024-09-02T02:18:46.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OConnell" userId="fdb2dfdd3c03a795" providerId="LiveId" clId="{0EAD757A-9516-4774-BBAC-1A3698260030}"/>
    <pc:docChg chg="custSel addSld delSld modSld">
      <pc:chgData name="Michael OConnell" userId="fdb2dfdd3c03a795" providerId="LiveId" clId="{0EAD757A-9516-4774-BBAC-1A3698260030}" dt="2025-06-15T09:50:24.901" v="173" actId="47"/>
      <pc:docMkLst>
        <pc:docMk/>
      </pc:docMkLst>
      <pc:sldChg chg="del">
        <pc:chgData name="Michael OConnell" userId="fdb2dfdd3c03a795" providerId="LiveId" clId="{0EAD757A-9516-4774-BBAC-1A3698260030}" dt="2025-06-15T09:50:24.901" v="173" actId="47"/>
        <pc:sldMkLst>
          <pc:docMk/>
          <pc:sldMk cId="1368100906" sldId="267"/>
        </pc:sldMkLst>
      </pc:sldChg>
      <pc:sldChg chg="addSp modSp mod">
        <pc:chgData name="Michael OConnell" userId="fdb2dfdd3c03a795" providerId="LiveId" clId="{0EAD757A-9516-4774-BBAC-1A3698260030}" dt="2024-09-01T14:32:07.590" v="67" actId="122"/>
        <pc:sldMkLst>
          <pc:docMk/>
          <pc:sldMk cId="1739563327" sldId="268"/>
        </pc:sldMkLst>
      </pc:sldChg>
      <pc:sldChg chg="modSp del mod">
        <pc:chgData name="Michael OConnell" userId="fdb2dfdd3c03a795" providerId="LiveId" clId="{0EAD757A-9516-4774-BBAC-1A3698260030}" dt="2024-09-01T15:55:06.572" v="80" actId="47"/>
        <pc:sldMkLst>
          <pc:docMk/>
          <pc:sldMk cId="2035305531" sldId="269"/>
        </pc:sldMkLst>
      </pc:sldChg>
      <pc:sldChg chg="add del">
        <pc:chgData name="Michael OConnell" userId="fdb2dfdd3c03a795" providerId="LiveId" clId="{0EAD757A-9516-4774-BBAC-1A3698260030}" dt="2024-09-01T14:49:17.515" v="71" actId="47"/>
        <pc:sldMkLst>
          <pc:docMk/>
          <pc:sldMk cId="3568883110" sldId="269"/>
        </pc:sldMkLst>
      </pc:sldChg>
      <pc:sldChg chg="add del">
        <pc:chgData name="Michael OConnell" userId="fdb2dfdd3c03a795" providerId="LiveId" clId="{0EAD757A-9516-4774-BBAC-1A3698260030}" dt="2024-09-01T14:49:01.904" v="69"/>
        <pc:sldMkLst>
          <pc:docMk/>
          <pc:sldMk cId="3779488203" sldId="269"/>
        </pc:sldMkLst>
      </pc:sldChg>
      <pc:sldChg chg="add">
        <pc:chgData name="Michael OConnell" userId="fdb2dfdd3c03a795" providerId="LiveId" clId="{0EAD757A-9516-4774-BBAC-1A3698260030}" dt="2024-09-01T16:46:40.854" v="81"/>
        <pc:sldMkLst>
          <pc:docMk/>
          <pc:sldMk cId="4067492949" sldId="269"/>
        </pc:sldMkLst>
      </pc:sldChg>
      <pc:sldChg chg="modSp mod">
        <pc:chgData name="Michael OConnell" userId="fdb2dfdd3c03a795" providerId="LiveId" clId="{0EAD757A-9516-4774-BBAC-1A3698260030}" dt="2024-09-02T02:07:43.102" v="171" actId="1076"/>
        <pc:sldMkLst>
          <pc:docMk/>
          <pc:sldMk cId="2303343320" sldId="395"/>
        </pc:sldMkLst>
      </pc:sldChg>
      <pc:sldChg chg="add">
        <pc:chgData name="Michael OConnell" userId="fdb2dfdd3c03a795" providerId="LiveId" clId="{0EAD757A-9516-4774-BBAC-1A3698260030}" dt="2024-09-02T02:18:46.590" v="172"/>
        <pc:sldMkLst>
          <pc:docMk/>
          <pc:sldMk cId="2168700119" sldId="39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finestquotes.com/author_quotes-author-Martin%20Luther%20King%20Jr-page-0.htm"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3E4F-0F32-F5A5-911D-27F311D82F1B}"/>
              </a:ext>
            </a:extLst>
          </p:cNvPr>
          <p:cNvSpPr>
            <a:spLocks noGrp="1"/>
          </p:cNvSpPr>
          <p:nvPr>
            <p:ph type="ctrTitle"/>
          </p:nvPr>
        </p:nvSpPr>
        <p:spPr>
          <a:xfrm>
            <a:off x="1273151" y="1447604"/>
            <a:ext cx="7766936" cy="1646302"/>
          </a:xfrm>
        </p:spPr>
        <p:txBody>
          <a:bodyPr/>
          <a:lstStyle/>
          <a:p>
            <a:r>
              <a:rPr lang="en-US" dirty="0"/>
              <a:t>Guardians of crime victims’ rights: </a:t>
            </a:r>
            <a:endParaRPr lang="en-AU" dirty="0"/>
          </a:p>
        </p:txBody>
      </p:sp>
      <p:sp>
        <p:nvSpPr>
          <p:cNvPr id="3" name="Subtitle 2">
            <a:extLst>
              <a:ext uri="{FF2B5EF4-FFF2-40B4-BE49-F238E27FC236}">
                <a16:creationId xmlns:a16="http://schemas.microsoft.com/office/drawing/2014/main" id="{02BA62AF-C955-752F-868D-D5D8DE98B0C2}"/>
              </a:ext>
            </a:extLst>
          </p:cNvPr>
          <p:cNvSpPr>
            <a:spLocks noGrp="1"/>
          </p:cNvSpPr>
          <p:nvPr>
            <p:ph type="subTitle" idx="1"/>
          </p:nvPr>
        </p:nvSpPr>
        <p:spPr>
          <a:xfrm>
            <a:off x="1496434" y="3215645"/>
            <a:ext cx="7766936" cy="1096899"/>
          </a:xfrm>
        </p:spPr>
        <p:txBody>
          <a:bodyPr/>
          <a:lstStyle/>
          <a:p>
            <a:r>
              <a:rPr lang="en-AU" sz="1800" b="1" kern="0" dirty="0">
                <a:effectLst/>
                <a:latin typeface="Arial" panose="020B0604020202020204" pitchFamily="34" charset="0"/>
                <a:ea typeface="Times New Roman" panose="02020603050405020304" pitchFamily="18" charset="0"/>
              </a:rPr>
              <a:t>How independent ombudspersons empower crime victims</a:t>
            </a:r>
            <a:endParaRPr lang="en-AU" dirty="0"/>
          </a:p>
        </p:txBody>
      </p:sp>
    </p:spTree>
    <p:extLst>
      <p:ext uri="{BB962C8B-B14F-4D97-AF65-F5344CB8AC3E}">
        <p14:creationId xmlns:p14="http://schemas.microsoft.com/office/powerpoint/2010/main" val="3671536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893135"/>
            <a:ext cx="8596668" cy="5148227"/>
          </a:xfrm>
        </p:spPr>
        <p:txBody>
          <a:bodyPr>
            <a:normAutofit fontScale="92500"/>
          </a:bodyPr>
          <a:lstStyle/>
          <a:p>
            <a:pPr marL="342900" lvl="0" indent="-342900">
              <a:lnSpc>
                <a:spcPct val="107000"/>
              </a:lnSpc>
              <a:buFont typeface="Symbol" panose="05050102010706020507" pitchFamily="18" charset="2"/>
              <a:buChar char=""/>
            </a:pPr>
            <a:r>
              <a:rPr lang="en-AU" sz="2400" kern="100" dirty="0">
                <a:effectLst/>
                <a:ea typeface="Calibri" panose="020F0502020204030204" pitchFamily="34" charset="0"/>
                <a:cs typeface="Times New Roman" panose="02020603050405020304" pitchFamily="18" charset="0"/>
              </a:rPr>
              <a:t>Why are independent statutory advocates for victims of crime necessary?</a:t>
            </a:r>
          </a:p>
          <a:p>
            <a:pPr marL="342900" lvl="0" indent="-342900">
              <a:lnSpc>
                <a:spcPct val="107000"/>
              </a:lnSpc>
              <a:buFont typeface="Symbol" panose="05050102010706020507" pitchFamily="18" charset="2"/>
              <a:buChar char=""/>
            </a:pPr>
            <a:r>
              <a:rPr lang="en-AU" sz="2400" kern="100" dirty="0">
                <a:effectLst/>
                <a:ea typeface="Calibri" panose="020F0502020204030204" pitchFamily="34" charset="0"/>
                <a:cs typeface="Times New Roman" panose="02020603050405020304" pitchFamily="18" charset="0"/>
              </a:rPr>
              <a:t>Do these advocates improve outcomes for victims of crime?</a:t>
            </a:r>
          </a:p>
          <a:p>
            <a:pPr marL="342900" lvl="0" indent="-342900">
              <a:lnSpc>
                <a:spcPct val="107000"/>
              </a:lnSpc>
              <a:buFont typeface="Symbol" panose="05050102010706020507" pitchFamily="18" charset="2"/>
              <a:buChar char=""/>
            </a:pPr>
            <a:r>
              <a:rPr lang="en-AU" sz="2400" kern="100" dirty="0">
                <a:effectLst/>
                <a:ea typeface="Calibri" panose="020F0502020204030204" pitchFamily="34" charset="0"/>
                <a:cs typeface="Times New Roman" panose="02020603050405020304" pitchFamily="18" charset="0"/>
              </a:rPr>
              <a:t>Do they help enforce victims' rights?</a:t>
            </a:r>
          </a:p>
          <a:p>
            <a:pPr marL="342900" lvl="0" indent="-342900">
              <a:lnSpc>
                <a:spcPct val="107000"/>
              </a:lnSpc>
              <a:buFont typeface="Symbol" panose="05050102010706020507" pitchFamily="18" charset="2"/>
              <a:buChar char=""/>
            </a:pPr>
            <a:r>
              <a:rPr lang="en-US" sz="2400" kern="100" dirty="0">
                <a:effectLst/>
                <a:ea typeface="Calibri" panose="020F0502020204030204" pitchFamily="34" charset="0"/>
                <a:cs typeface="Times New Roman" panose="02020603050405020304" pitchFamily="18" charset="0"/>
              </a:rPr>
              <a:t>What are the functions of the Commissioner for Victims' Rights in South Australia?</a:t>
            </a:r>
            <a:endParaRPr lang="en-AU" sz="24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AU" sz="2400" kern="100" dirty="0">
                <a:effectLst/>
                <a:ea typeface="Calibri" panose="020F0502020204030204" pitchFamily="34" charset="0"/>
                <a:cs typeface="Times New Roman" panose="02020603050405020304" pitchFamily="18" charset="0"/>
              </a:rPr>
              <a:t>How do the powers of the Commissioner for Victims' Rights in South Australia compare with the powers of other commissioners and ombudspeople? </a:t>
            </a:r>
          </a:p>
          <a:p>
            <a:pPr marL="342900" lvl="0" indent="-342900">
              <a:lnSpc>
                <a:spcPct val="107000"/>
              </a:lnSpc>
              <a:spcAft>
                <a:spcPts val="800"/>
              </a:spcAft>
              <a:buFont typeface="Symbol" panose="05050102010706020507" pitchFamily="18" charset="2"/>
              <a:buChar char=""/>
            </a:pPr>
            <a:r>
              <a:rPr lang="en-AU" sz="2400" kern="100" dirty="0">
                <a:effectLst/>
                <a:ea typeface="Calibri" panose="020F0502020204030204" pitchFamily="34" charset="0"/>
                <a:cs typeface="Times New Roman" panose="02020603050405020304" pitchFamily="18" charset="0"/>
              </a:rPr>
              <a:t>Why is an independent statutory advocate – a commissioner or a victim ombudsperson – necessary in India?</a:t>
            </a:r>
          </a:p>
          <a:p>
            <a:endParaRPr lang="en-AU" dirty="0"/>
          </a:p>
        </p:txBody>
      </p:sp>
    </p:spTree>
    <p:extLst>
      <p:ext uri="{BB962C8B-B14F-4D97-AF65-F5344CB8AC3E}">
        <p14:creationId xmlns:p14="http://schemas.microsoft.com/office/powerpoint/2010/main" val="2060325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p:txBody>
          <a:bodyPr>
            <a:normAutofit fontScale="90000"/>
          </a:bodyPr>
          <a:lstStyle/>
          <a:p>
            <a:pPr algn="ctr"/>
            <a:r>
              <a:rPr lang="en-AU" sz="3600" kern="100" dirty="0">
                <a:effectLst/>
                <a:ea typeface="Calibri" panose="020F0502020204030204" pitchFamily="34" charset="0"/>
                <a:cs typeface="Times New Roman" panose="02020603050405020304" pitchFamily="18" charset="0"/>
              </a:rPr>
              <a:t>Why are independent statutory advocates for victims of crime necessary?</a:t>
            </a:r>
            <a:br>
              <a:rPr lang="en-AU" sz="3600" kern="100" dirty="0">
                <a:effectLst/>
                <a:ea typeface="Calibri" panose="020F0502020204030204" pitchFamily="34"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1930399"/>
            <a:ext cx="8596668" cy="3726121"/>
          </a:xfrm>
        </p:spPr>
        <p:txBody>
          <a:bodyPr>
            <a:normAutofit/>
          </a:bodyPr>
          <a:lstStyle/>
          <a:p>
            <a:r>
              <a:rPr lang="en-US" sz="2400" dirty="0">
                <a:effectLst/>
                <a:latin typeface="Arial" panose="020B0604020202020204" pitchFamily="34" charset="0"/>
                <a:ea typeface="Calibri" panose="020F0502020204030204" pitchFamily="34" charset="0"/>
              </a:rPr>
              <a:t>Necessity of Independent Statutory Advocates</a:t>
            </a:r>
            <a:endParaRPr lang="en-AU" sz="2400" dirty="0">
              <a:effectLst/>
              <a:latin typeface="Arial" panose="020B0604020202020204" pitchFamily="34" charset="0"/>
              <a:ea typeface="Calibri" panose="020F0502020204030204" pitchFamily="34" charset="0"/>
            </a:endParaRPr>
          </a:p>
          <a:p>
            <a:endParaRPr lang="en-AU" sz="2400" dirty="0">
              <a:latin typeface="Arial" panose="020B0604020202020204" pitchFamily="34" charset="0"/>
              <a:ea typeface="Calibri" panose="020F0502020204030204" pitchFamily="34" charset="0"/>
            </a:endParaRPr>
          </a:p>
          <a:p>
            <a:pPr lvl="1"/>
            <a:r>
              <a:rPr lang="en-AU" sz="2200" dirty="0">
                <a:effectLst/>
                <a:latin typeface="Arial" panose="020B0604020202020204" pitchFamily="34" charset="0"/>
                <a:ea typeface="Calibri" panose="020F0502020204030204" pitchFamily="34" charset="0"/>
              </a:rPr>
              <a:t>Support and Guidance</a:t>
            </a:r>
          </a:p>
          <a:p>
            <a:pPr lvl="1"/>
            <a:endParaRPr lang="en-AU" sz="2200" dirty="0">
              <a:latin typeface="Arial" panose="020B0604020202020204" pitchFamily="34" charset="0"/>
            </a:endParaRPr>
          </a:p>
          <a:p>
            <a:pPr lvl="1"/>
            <a:r>
              <a:rPr lang="en-AU" sz="2200" dirty="0">
                <a:effectLst/>
                <a:latin typeface="Arial" panose="020B0604020202020204" pitchFamily="34" charset="0"/>
                <a:ea typeface="Calibri" panose="020F0502020204030204" pitchFamily="34" charset="0"/>
              </a:rPr>
              <a:t>Voice for Victims</a:t>
            </a:r>
          </a:p>
          <a:p>
            <a:pPr lvl="1"/>
            <a:endParaRPr lang="en-AU" sz="2200" dirty="0">
              <a:latin typeface="Arial" panose="020B0604020202020204" pitchFamily="34" charset="0"/>
            </a:endParaRPr>
          </a:p>
          <a:p>
            <a:pPr lvl="1"/>
            <a:r>
              <a:rPr lang="en-AU" sz="2200" dirty="0">
                <a:effectLst/>
                <a:latin typeface="Arial" panose="020B0604020202020204" pitchFamily="34" charset="0"/>
                <a:ea typeface="Calibri" panose="020F0502020204030204" pitchFamily="34" charset="0"/>
              </a:rPr>
              <a:t>Enforcement of Rights</a:t>
            </a:r>
            <a:endParaRPr lang="en-AU" sz="2200" dirty="0"/>
          </a:p>
        </p:txBody>
      </p:sp>
    </p:spTree>
    <p:extLst>
      <p:ext uri="{BB962C8B-B14F-4D97-AF65-F5344CB8AC3E}">
        <p14:creationId xmlns:p14="http://schemas.microsoft.com/office/powerpoint/2010/main" val="884504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7624-88FC-4EEE-9564-A3FE2E4DBC87}"/>
              </a:ext>
            </a:extLst>
          </p:cNvPr>
          <p:cNvSpPr>
            <a:spLocks noGrp="1"/>
          </p:cNvSpPr>
          <p:nvPr>
            <p:ph type="title"/>
          </p:nvPr>
        </p:nvSpPr>
        <p:spPr>
          <a:xfrm>
            <a:off x="677334" y="106326"/>
            <a:ext cx="8596668" cy="857060"/>
          </a:xfrm>
        </p:spPr>
        <p:txBody>
          <a:bodyPr>
            <a:normAutofit/>
          </a:bodyPr>
          <a:lstStyle/>
          <a:p>
            <a:pPr algn="ctr"/>
            <a:r>
              <a:rPr lang="en-AU" sz="2500" dirty="0"/>
              <a:t>What are the fundamental rights for victims of crime?</a:t>
            </a:r>
          </a:p>
        </p:txBody>
      </p:sp>
      <p:sp>
        <p:nvSpPr>
          <p:cNvPr id="3" name="Content Placeholder 2">
            <a:extLst>
              <a:ext uri="{FF2B5EF4-FFF2-40B4-BE49-F238E27FC236}">
                <a16:creationId xmlns:a16="http://schemas.microsoft.com/office/drawing/2014/main" id="{F5302E94-83BF-4AB8-B942-BA74011B4C90}"/>
              </a:ext>
            </a:extLst>
          </p:cNvPr>
          <p:cNvSpPr>
            <a:spLocks noGrp="1"/>
          </p:cNvSpPr>
          <p:nvPr>
            <p:ph idx="1"/>
          </p:nvPr>
        </p:nvSpPr>
        <p:spPr>
          <a:xfrm>
            <a:off x="255181" y="963386"/>
            <a:ext cx="9803219" cy="5788288"/>
          </a:xfrm>
        </p:spPr>
        <p:txBody>
          <a:bodyPr>
            <a:noAutofit/>
          </a:bodyPr>
          <a:lstStyle/>
          <a:p>
            <a:r>
              <a:rPr lang="en-AU" sz="2200" dirty="0"/>
              <a:t>The UN Declaration of Basic Principles of Justice for Victims of Crime and Abuse of Power proclaims ten fundamental rights for direct victims of crime (individuals and collectives) and their immediate families:</a:t>
            </a:r>
            <a:br>
              <a:rPr lang="en-AU" sz="2200" dirty="0"/>
            </a:br>
            <a:endParaRPr lang="en-AU" sz="2200" dirty="0"/>
          </a:p>
          <a:p>
            <a:pPr lvl="1"/>
            <a:r>
              <a:rPr lang="en-US" sz="2000" dirty="0">
                <a:solidFill>
                  <a:schemeClr val="tx1"/>
                </a:solidFill>
              </a:rPr>
              <a:t>Compassion and respect</a:t>
            </a:r>
          </a:p>
          <a:p>
            <a:pPr lvl="1"/>
            <a:r>
              <a:rPr lang="en-US" sz="2000" dirty="0">
                <a:solidFill>
                  <a:schemeClr val="tx1"/>
                </a:solidFill>
              </a:rPr>
              <a:t>Information on proceedings</a:t>
            </a:r>
          </a:p>
          <a:p>
            <a:pPr lvl="1"/>
            <a:r>
              <a:rPr lang="en-US" sz="2000" dirty="0">
                <a:solidFill>
                  <a:schemeClr val="tx1"/>
                </a:solidFill>
              </a:rPr>
              <a:t>Presentation of their views</a:t>
            </a:r>
          </a:p>
          <a:p>
            <a:pPr lvl="1"/>
            <a:r>
              <a:rPr lang="en-US" sz="2000" dirty="0">
                <a:solidFill>
                  <a:schemeClr val="tx1"/>
                </a:solidFill>
              </a:rPr>
              <a:t>Legal assistance / aid</a:t>
            </a:r>
          </a:p>
          <a:p>
            <a:pPr lvl="1"/>
            <a:r>
              <a:rPr lang="en-US" sz="2000" dirty="0">
                <a:solidFill>
                  <a:schemeClr val="tx1"/>
                </a:solidFill>
              </a:rPr>
              <a:t>Protection of privacy / identity</a:t>
            </a:r>
          </a:p>
          <a:p>
            <a:pPr lvl="1"/>
            <a:r>
              <a:rPr lang="en-US" sz="2000" dirty="0">
                <a:solidFill>
                  <a:schemeClr val="tx1"/>
                </a:solidFill>
              </a:rPr>
              <a:t>Protection against retaliation / intimidation</a:t>
            </a:r>
          </a:p>
          <a:p>
            <a:pPr lvl="1"/>
            <a:r>
              <a:rPr lang="en-US" sz="2000" dirty="0">
                <a:solidFill>
                  <a:schemeClr val="tx1"/>
                </a:solidFill>
              </a:rPr>
              <a:t>Alternative justice mechanisms / dispute resolution</a:t>
            </a:r>
          </a:p>
          <a:p>
            <a:pPr lvl="1"/>
            <a:r>
              <a:rPr lang="en-US" sz="2000" dirty="0">
                <a:solidFill>
                  <a:schemeClr val="tx1"/>
                </a:solidFill>
              </a:rPr>
              <a:t>Restitution from the perpetrator</a:t>
            </a:r>
          </a:p>
          <a:p>
            <a:pPr lvl="1"/>
            <a:r>
              <a:rPr lang="en-US" sz="2000" dirty="0">
                <a:solidFill>
                  <a:schemeClr val="tx1"/>
                </a:solidFill>
              </a:rPr>
              <a:t>Compensation from the state</a:t>
            </a:r>
          </a:p>
          <a:p>
            <a:pPr lvl="1"/>
            <a:r>
              <a:rPr lang="en-US" sz="2000" dirty="0">
                <a:solidFill>
                  <a:schemeClr val="tx1"/>
                </a:solidFill>
              </a:rPr>
              <a:t>Material, medical, psychological assistance</a:t>
            </a:r>
            <a:endParaRPr lang="en-AU" sz="2000" dirty="0">
              <a:solidFill>
                <a:schemeClr val="tx1"/>
              </a:solidFill>
            </a:endParaRPr>
          </a:p>
        </p:txBody>
      </p:sp>
      <p:graphicFrame>
        <p:nvGraphicFramePr>
          <p:cNvPr id="5" name="Table 4">
            <a:extLst>
              <a:ext uri="{FF2B5EF4-FFF2-40B4-BE49-F238E27FC236}">
                <a16:creationId xmlns:a16="http://schemas.microsoft.com/office/drawing/2014/main" id="{FA8494B0-54D4-CD73-B365-D26121972FBF}"/>
              </a:ext>
            </a:extLst>
          </p:cNvPr>
          <p:cNvGraphicFramePr>
            <a:graphicFrameLocks noGrp="1"/>
          </p:cNvGraphicFramePr>
          <p:nvPr>
            <p:extLst>
              <p:ext uri="{D42A27DB-BD31-4B8C-83A1-F6EECF244321}">
                <p14:modId xmlns:p14="http://schemas.microsoft.com/office/powerpoint/2010/main" val="1253944337"/>
              </p:ext>
            </p:extLst>
          </p:nvPr>
        </p:nvGraphicFramePr>
        <p:xfrm>
          <a:off x="7134446" y="2176323"/>
          <a:ext cx="3936458" cy="4575351"/>
        </p:xfrm>
        <a:graphic>
          <a:graphicData uri="http://schemas.openxmlformats.org/drawingml/2006/table">
            <a:tbl>
              <a:tblPr firstRow="1" bandRow="1">
                <a:tableStyleId>{5C22544A-7EE6-4342-B048-85BDC9FD1C3A}</a:tableStyleId>
              </a:tblPr>
              <a:tblGrid>
                <a:gridCol w="1958802">
                  <a:extLst>
                    <a:ext uri="{9D8B030D-6E8A-4147-A177-3AD203B41FA5}">
                      <a16:colId xmlns:a16="http://schemas.microsoft.com/office/drawing/2014/main" val="719567638"/>
                    </a:ext>
                  </a:extLst>
                </a:gridCol>
                <a:gridCol w="1977656">
                  <a:extLst>
                    <a:ext uri="{9D8B030D-6E8A-4147-A177-3AD203B41FA5}">
                      <a16:colId xmlns:a16="http://schemas.microsoft.com/office/drawing/2014/main" val="1196251071"/>
                    </a:ext>
                  </a:extLst>
                </a:gridCol>
              </a:tblGrid>
              <a:tr h="415941">
                <a:tc>
                  <a:txBody>
                    <a:bodyPr/>
                    <a:lstStyle/>
                    <a:p>
                      <a:pPr algn="ctr"/>
                      <a:r>
                        <a:rPr lang="en-AU" dirty="0"/>
                        <a:t>India</a:t>
                      </a:r>
                    </a:p>
                  </a:txBody>
                  <a:tcPr/>
                </a:tc>
                <a:tc>
                  <a:txBody>
                    <a:bodyPr/>
                    <a:lstStyle/>
                    <a:p>
                      <a:pPr algn="ctr"/>
                      <a:r>
                        <a:rPr lang="en-AU" dirty="0" err="1"/>
                        <a:t>Sth</a:t>
                      </a:r>
                      <a:r>
                        <a:rPr lang="en-AU" dirty="0"/>
                        <a:t> Aust</a:t>
                      </a:r>
                    </a:p>
                  </a:txBody>
                  <a:tcPr/>
                </a:tc>
                <a:extLst>
                  <a:ext uri="{0D108BD9-81ED-4DB2-BD59-A6C34878D82A}">
                    <a16:rowId xmlns:a16="http://schemas.microsoft.com/office/drawing/2014/main" val="207739415"/>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3331789321"/>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602172273"/>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025157287"/>
                  </a:ext>
                </a:extLst>
              </a:tr>
              <a:tr h="415941">
                <a:tc>
                  <a:txBody>
                    <a:bodyPr/>
                    <a:lstStyle/>
                    <a:p>
                      <a:pPr algn="ctr"/>
                      <a:r>
                        <a:rPr lang="en-AU" dirty="0"/>
                        <a:t>Advocate</a:t>
                      </a:r>
                    </a:p>
                  </a:txBody>
                  <a:tcPr/>
                </a:tc>
                <a:tc>
                  <a:txBody>
                    <a:bodyPr/>
                    <a:lstStyle/>
                    <a:p>
                      <a:pPr algn="ctr"/>
                      <a:r>
                        <a:rPr lang="en-AU" dirty="0"/>
                        <a:t>Approved Rep</a:t>
                      </a:r>
                    </a:p>
                  </a:txBody>
                  <a:tcPr/>
                </a:tc>
                <a:extLst>
                  <a:ext uri="{0D108BD9-81ED-4DB2-BD59-A6C34878D82A}">
                    <a16:rowId xmlns:a16="http://schemas.microsoft.com/office/drawing/2014/main" val="747261025"/>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3137239760"/>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739739337"/>
                  </a:ext>
                </a:extLst>
              </a:tr>
              <a:tr h="415941">
                <a:tc>
                  <a:txBody>
                    <a:bodyPr/>
                    <a:lstStyle/>
                    <a:p>
                      <a:pPr algn="ctr"/>
                      <a:endParaRPr lang="en-AU" dirty="0"/>
                    </a:p>
                  </a:txBody>
                  <a:tcPr/>
                </a:tc>
                <a:tc>
                  <a:txBody>
                    <a:bodyPr/>
                    <a:lstStyle/>
                    <a:p>
                      <a:pPr algn="ctr"/>
                      <a:endParaRPr lang="en-AU" dirty="0"/>
                    </a:p>
                  </a:txBody>
                  <a:tcPr/>
                </a:tc>
                <a:extLst>
                  <a:ext uri="{0D108BD9-81ED-4DB2-BD59-A6C34878D82A}">
                    <a16:rowId xmlns:a16="http://schemas.microsoft.com/office/drawing/2014/main" val="42346814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167570494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37237815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1696700001"/>
                  </a:ext>
                </a:extLst>
              </a:tr>
            </a:tbl>
          </a:graphicData>
        </a:graphic>
      </p:graphicFrame>
    </p:spTree>
    <p:extLst>
      <p:ext uri="{BB962C8B-B14F-4D97-AF65-F5344CB8AC3E}">
        <p14:creationId xmlns:p14="http://schemas.microsoft.com/office/powerpoint/2010/main" val="1739563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p:txBody>
          <a:bodyPr>
            <a:normAutofit fontScale="90000"/>
          </a:bodyPr>
          <a:lstStyle/>
          <a:p>
            <a:pPr algn="ctr"/>
            <a:r>
              <a:rPr lang="en-AU" sz="3600" kern="100" dirty="0">
                <a:effectLst/>
                <a:ea typeface="Calibri" panose="020F0502020204030204" pitchFamily="34" charset="0"/>
                <a:cs typeface="Times New Roman" panose="02020603050405020304" pitchFamily="18" charset="0"/>
              </a:rPr>
              <a:t>Do these advocates improve outcomes for victims of crime?</a:t>
            </a:r>
            <a:br>
              <a:rPr lang="en-AU" sz="3600" kern="100" dirty="0">
                <a:effectLst/>
                <a:ea typeface="Calibri" panose="020F0502020204030204" pitchFamily="34" charset="0"/>
                <a:cs typeface="Times New Roman" panose="02020603050405020304" pitchFamily="18" charset="0"/>
              </a:rPr>
            </a:br>
            <a:br>
              <a:rPr lang="en-AU" sz="3600" kern="100" dirty="0">
                <a:effectLst/>
                <a:ea typeface="Calibri" panose="020F0502020204030204" pitchFamily="34"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p:txBody>
          <a:bodyPr>
            <a:normAutofit/>
          </a:bodyPr>
          <a:lstStyle/>
          <a:p>
            <a:r>
              <a:rPr lang="en-AU" sz="2400" dirty="0">
                <a:effectLst/>
                <a:ea typeface="Calibri" panose="020F0502020204030204" pitchFamily="34" charset="0"/>
              </a:rPr>
              <a:t>Improvement of Outcomes for Victims </a:t>
            </a:r>
          </a:p>
          <a:p>
            <a:endParaRPr lang="en-AU" sz="2400" dirty="0"/>
          </a:p>
          <a:p>
            <a:pPr lvl="1"/>
            <a:r>
              <a:rPr lang="en-AU" sz="2200" dirty="0">
                <a:effectLst/>
                <a:ea typeface="Calibri" panose="020F0502020204030204" pitchFamily="34" charset="0"/>
              </a:rPr>
              <a:t>Emotional and Psychological Support</a:t>
            </a:r>
          </a:p>
          <a:p>
            <a:pPr lvl="1"/>
            <a:endParaRPr lang="en-AU" sz="2200" dirty="0"/>
          </a:p>
          <a:p>
            <a:pPr lvl="1"/>
            <a:r>
              <a:rPr lang="en-AU" sz="2200" dirty="0">
                <a:effectLst/>
                <a:ea typeface="Calibri" panose="020F0502020204030204" pitchFamily="34" charset="0"/>
              </a:rPr>
              <a:t>Practical Assistance</a:t>
            </a:r>
          </a:p>
          <a:p>
            <a:pPr lvl="1"/>
            <a:endParaRPr lang="en-AU" sz="2200" dirty="0"/>
          </a:p>
          <a:p>
            <a:pPr lvl="1"/>
            <a:r>
              <a:rPr lang="en-AU" sz="2200" dirty="0">
                <a:effectLst/>
                <a:ea typeface="Calibri" panose="020F0502020204030204" pitchFamily="34" charset="0"/>
              </a:rPr>
              <a:t>Advocacy and Representation</a:t>
            </a:r>
            <a:endParaRPr lang="en-AU" sz="2200" dirty="0"/>
          </a:p>
        </p:txBody>
      </p:sp>
    </p:spTree>
    <p:extLst>
      <p:ext uri="{BB962C8B-B14F-4D97-AF65-F5344CB8AC3E}">
        <p14:creationId xmlns:p14="http://schemas.microsoft.com/office/powerpoint/2010/main" val="2317881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p:txBody>
          <a:bodyPr>
            <a:normAutofit/>
          </a:bodyPr>
          <a:lstStyle/>
          <a:p>
            <a:pPr algn="ctr"/>
            <a:r>
              <a:rPr lang="en-AU" sz="3600" kern="100" dirty="0">
                <a:effectLst/>
                <a:ea typeface="Calibri" panose="020F0502020204030204" pitchFamily="34" charset="0"/>
                <a:cs typeface="Times New Roman" panose="02020603050405020304" pitchFamily="18" charset="0"/>
              </a:rPr>
              <a:t>Do they help enforce victims' rights?</a:t>
            </a:r>
            <a:br>
              <a:rPr lang="en-AU" sz="3600" kern="100" dirty="0">
                <a:effectLst/>
                <a:ea typeface="Calibri" panose="020F0502020204030204" pitchFamily="34" charset="0"/>
                <a:cs typeface="Times New Roman" panose="02020603050405020304" pitchFamily="18" charset="0"/>
              </a:rPr>
            </a:b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p:txBody>
          <a:bodyPr>
            <a:normAutofit/>
          </a:bodyPr>
          <a:lstStyle/>
          <a:p>
            <a:r>
              <a:rPr lang="en-AU" sz="2400" dirty="0">
                <a:effectLst/>
                <a:ea typeface="Calibri" panose="020F0502020204030204" pitchFamily="34" charset="0"/>
              </a:rPr>
              <a:t>Enforcement of Victims' Rights </a:t>
            </a:r>
          </a:p>
          <a:p>
            <a:endParaRPr lang="en-AU" sz="2400" dirty="0"/>
          </a:p>
          <a:p>
            <a:pPr lvl="1"/>
            <a:r>
              <a:rPr lang="en-AU" sz="2200" dirty="0">
                <a:effectLst/>
                <a:ea typeface="Calibri" panose="020F0502020204030204" pitchFamily="34" charset="0"/>
              </a:rPr>
              <a:t>Monitoring Compliance</a:t>
            </a:r>
          </a:p>
          <a:p>
            <a:pPr lvl="1"/>
            <a:endParaRPr lang="en-AU" sz="2200" dirty="0"/>
          </a:p>
          <a:p>
            <a:pPr lvl="1"/>
            <a:r>
              <a:rPr lang="en-AU" sz="2200" dirty="0">
                <a:effectLst/>
                <a:ea typeface="Calibri" panose="020F0502020204030204" pitchFamily="34" charset="0"/>
              </a:rPr>
              <a:t>Addressing Complaints</a:t>
            </a:r>
          </a:p>
          <a:p>
            <a:pPr lvl="1"/>
            <a:endParaRPr lang="en-AU" sz="2200" dirty="0"/>
          </a:p>
          <a:p>
            <a:pPr lvl="1"/>
            <a:r>
              <a:rPr lang="en-AU" sz="2200" dirty="0">
                <a:effectLst/>
                <a:ea typeface="Calibri" panose="020F0502020204030204" pitchFamily="34" charset="0"/>
              </a:rPr>
              <a:t>Raising Awareness</a:t>
            </a:r>
            <a:endParaRPr lang="en-AU" sz="2200" dirty="0"/>
          </a:p>
        </p:txBody>
      </p:sp>
    </p:spTree>
    <p:extLst>
      <p:ext uri="{BB962C8B-B14F-4D97-AF65-F5344CB8AC3E}">
        <p14:creationId xmlns:p14="http://schemas.microsoft.com/office/powerpoint/2010/main" val="2393253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p:txBody>
          <a:bodyPr>
            <a:normAutofit fontScale="90000"/>
          </a:bodyPr>
          <a:lstStyle/>
          <a:p>
            <a:pPr algn="ctr"/>
            <a:r>
              <a:rPr lang="en-US" sz="3600" kern="100" dirty="0">
                <a:effectLst/>
                <a:ea typeface="Calibri" panose="020F0502020204030204" pitchFamily="34" charset="0"/>
                <a:cs typeface="Times New Roman" panose="02020603050405020304" pitchFamily="18" charset="0"/>
              </a:rPr>
              <a:t>What are the functions of the Commissioner for Victims' Rights in South Australia?</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p:txBody>
          <a:bodyPr/>
          <a:lstStyle/>
          <a:p>
            <a:r>
              <a:rPr lang="en-AU" sz="2400" dirty="0">
                <a:effectLst/>
                <a:ea typeface="Calibri" panose="020F0502020204030204" pitchFamily="34" charset="0"/>
              </a:rPr>
              <a:t>Advocacy – Individual and collective</a:t>
            </a:r>
          </a:p>
          <a:p>
            <a:r>
              <a:rPr lang="en-AU" sz="2400" dirty="0">
                <a:effectLst/>
                <a:ea typeface="Calibri" panose="020F0502020204030204" pitchFamily="34" charset="0"/>
              </a:rPr>
              <a:t>Advice</a:t>
            </a:r>
            <a:endParaRPr lang="en-AU" sz="2400" dirty="0">
              <a:ea typeface="Calibri" panose="020F0502020204030204" pitchFamily="34" charset="0"/>
            </a:endParaRPr>
          </a:p>
          <a:p>
            <a:r>
              <a:rPr lang="en-AU" sz="2400" dirty="0">
                <a:effectLst/>
                <a:ea typeface="Calibri" panose="020F0502020204030204" pitchFamily="34" charset="0"/>
              </a:rPr>
              <a:t>Practical assistance</a:t>
            </a:r>
          </a:p>
          <a:p>
            <a:r>
              <a:rPr lang="en-AU" sz="2400" dirty="0">
                <a:effectLst/>
                <a:ea typeface="Calibri" panose="020F0502020204030204" pitchFamily="34" charset="0"/>
              </a:rPr>
              <a:t>Complaints Handling</a:t>
            </a:r>
          </a:p>
          <a:p>
            <a:r>
              <a:rPr lang="en-AU" sz="2400" dirty="0">
                <a:effectLst/>
                <a:ea typeface="Calibri" panose="020F0502020204030204" pitchFamily="34" charset="0"/>
              </a:rPr>
              <a:t>Policy Influence</a:t>
            </a:r>
            <a:endParaRPr lang="en-AU" sz="2400" dirty="0">
              <a:ea typeface="Calibri" panose="020F0502020204030204" pitchFamily="34" charset="0"/>
            </a:endParaRPr>
          </a:p>
          <a:p>
            <a:r>
              <a:rPr lang="en-AU" sz="2400" dirty="0"/>
              <a:t>Promoting good practice</a:t>
            </a:r>
          </a:p>
          <a:p>
            <a:r>
              <a:rPr lang="en-AU" sz="2400" dirty="0"/>
              <a:t>Legal intervention</a:t>
            </a:r>
          </a:p>
          <a:p>
            <a:endParaRPr lang="en-AU" dirty="0"/>
          </a:p>
        </p:txBody>
      </p:sp>
    </p:spTree>
    <p:extLst>
      <p:ext uri="{BB962C8B-B14F-4D97-AF65-F5344CB8AC3E}">
        <p14:creationId xmlns:p14="http://schemas.microsoft.com/office/powerpoint/2010/main" val="428964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2C59-8BEE-4950-A831-73103EE4C64F}"/>
              </a:ext>
            </a:extLst>
          </p:cNvPr>
          <p:cNvSpPr>
            <a:spLocks noGrp="1"/>
          </p:cNvSpPr>
          <p:nvPr>
            <p:ph type="title"/>
          </p:nvPr>
        </p:nvSpPr>
        <p:spPr>
          <a:xfrm>
            <a:off x="338516" y="80038"/>
            <a:ext cx="9196743" cy="958187"/>
          </a:xfrm>
        </p:spPr>
        <p:txBody>
          <a:bodyPr>
            <a:normAutofit/>
          </a:bodyPr>
          <a:lstStyle/>
          <a:p>
            <a:pPr algn="ctr"/>
            <a:r>
              <a:rPr lang="en-AU" sz="2500" dirty="0">
                <a:solidFill>
                  <a:schemeClr val="accent2"/>
                </a:solidFill>
              </a:rPr>
              <a:t>At what stages of the criminal justice process can the commissioner intervene?</a:t>
            </a:r>
          </a:p>
        </p:txBody>
      </p:sp>
      <p:sp>
        <p:nvSpPr>
          <p:cNvPr id="3" name="Content Placeholder 2">
            <a:extLst>
              <a:ext uri="{FF2B5EF4-FFF2-40B4-BE49-F238E27FC236}">
                <a16:creationId xmlns:a16="http://schemas.microsoft.com/office/drawing/2014/main" id="{A1F8E9AB-A627-4937-9006-238820B92A4A}"/>
              </a:ext>
            </a:extLst>
          </p:cNvPr>
          <p:cNvSpPr>
            <a:spLocks noGrp="1"/>
          </p:cNvSpPr>
          <p:nvPr>
            <p:ph idx="1"/>
          </p:nvPr>
        </p:nvSpPr>
        <p:spPr>
          <a:xfrm>
            <a:off x="77259" y="1038225"/>
            <a:ext cx="8596668" cy="5819775"/>
          </a:xfrm>
        </p:spPr>
        <p:txBody>
          <a:bodyPr>
            <a:normAutofit lnSpcReduction="10000"/>
          </a:bodyPr>
          <a:lstStyle/>
          <a:p>
            <a:r>
              <a:rPr lang="en-AU" sz="2400" dirty="0"/>
              <a:t>Charge Bargaining</a:t>
            </a:r>
          </a:p>
          <a:p>
            <a:pPr lvl="1"/>
            <a:r>
              <a:rPr lang="en-AU" sz="1800" dirty="0"/>
              <a:t>Withdrawal of charge</a:t>
            </a:r>
          </a:p>
          <a:p>
            <a:pPr lvl="1"/>
            <a:r>
              <a:rPr lang="en-AU" sz="1800" dirty="0"/>
              <a:t>Variation of charge</a:t>
            </a:r>
          </a:p>
          <a:p>
            <a:pPr lvl="2"/>
            <a:r>
              <a:rPr lang="en-AU" sz="2400" dirty="0"/>
              <a:t>Criminal Proceedings</a:t>
            </a:r>
          </a:p>
          <a:p>
            <a:pPr lvl="3"/>
            <a:r>
              <a:rPr lang="en-AU" sz="1800" dirty="0"/>
              <a:t>Stay of Proceedings</a:t>
            </a:r>
          </a:p>
          <a:p>
            <a:pPr lvl="3"/>
            <a:r>
              <a:rPr lang="en-AU" sz="1800" dirty="0"/>
              <a:t>Suppression Order</a:t>
            </a:r>
          </a:p>
          <a:p>
            <a:pPr lvl="3"/>
            <a:r>
              <a:rPr lang="en-AU" sz="1800" dirty="0"/>
              <a:t>Protected Communications</a:t>
            </a:r>
          </a:p>
          <a:p>
            <a:pPr lvl="4"/>
            <a:r>
              <a:rPr lang="en-AU" sz="2400" dirty="0"/>
              <a:t>Sentencing</a:t>
            </a:r>
          </a:p>
          <a:p>
            <a:pPr lvl="5"/>
            <a:r>
              <a:rPr lang="en-AU" sz="1800" dirty="0"/>
              <a:t>Victim Impact Statements</a:t>
            </a:r>
          </a:p>
          <a:p>
            <a:pPr lvl="5"/>
            <a:r>
              <a:rPr lang="en-AU" sz="1800" dirty="0"/>
              <a:t>Mentally Incompetent Offenders</a:t>
            </a:r>
          </a:p>
          <a:p>
            <a:pPr lvl="6"/>
            <a:r>
              <a:rPr lang="en-AU" sz="2400" dirty="0"/>
              <a:t>Post-proceedings / sentence</a:t>
            </a:r>
          </a:p>
          <a:p>
            <a:pPr lvl="7"/>
            <a:r>
              <a:rPr lang="en-AU" sz="1800" dirty="0"/>
              <a:t>Revocation or Variation of ‘Licence’ [Mental Incompetence]</a:t>
            </a:r>
          </a:p>
          <a:p>
            <a:pPr lvl="7"/>
            <a:r>
              <a:rPr lang="en-AU" sz="1800" dirty="0"/>
              <a:t>Revocation of Anti-Violence Order [Domestic Violence]</a:t>
            </a:r>
          </a:p>
          <a:p>
            <a:pPr lvl="6"/>
            <a:endParaRPr lang="en-AU" sz="2400" dirty="0"/>
          </a:p>
        </p:txBody>
      </p:sp>
    </p:spTree>
    <p:extLst>
      <p:ext uri="{BB962C8B-B14F-4D97-AF65-F5344CB8AC3E}">
        <p14:creationId xmlns:p14="http://schemas.microsoft.com/office/powerpoint/2010/main" val="2303343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a:xfrm>
            <a:off x="677334" y="287079"/>
            <a:ext cx="8596668" cy="1643321"/>
          </a:xfrm>
        </p:spPr>
        <p:txBody>
          <a:bodyPr>
            <a:normAutofit fontScale="90000"/>
          </a:bodyPr>
          <a:lstStyle/>
          <a:p>
            <a:pPr algn="ctr"/>
            <a:r>
              <a:rPr lang="en-US" dirty="0"/>
              <a:t>How does the Commissioner for Victims’ Rights role compare with other commissioners and ombudspeople?</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2553994"/>
            <a:ext cx="8596668" cy="2815448"/>
          </a:xfrm>
        </p:spPr>
        <p:txBody>
          <a:bodyPr>
            <a:normAutofit/>
          </a:bodyPr>
          <a:lstStyle/>
          <a:p>
            <a:r>
              <a:rPr lang="en-AU" sz="2400" dirty="0">
                <a:effectLst/>
                <a:ea typeface="Calibri" panose="020F0502020204030204" pitchFamily="34" charset="0"/>
              </a:rPr>
              <a:t>Scope of Authority</a:t>
            </a:r>
          </a:p>
          <a:p>
            <a:r>
              <a:rPr lang="en-AU" sz="2400" dirty="0">
                <a:effectLst/>
                <a:ea typeface="Calibri" panose="020F0502020204030204" pitchFamily="34" charset="0"/>
              </a:rPr>
              <a:t>Independence</a:t>
            </a:r>
            <a:endParaRPr lang="en-AU" sz="2400" dirty="0">
              <a:ea typeface="Calibri" panose="020F0502020204030204" pitchFamily="34" charset="0"/>
            </a:endParaRPr>
          </a:p>
          <a:p>
            <a:r>
              <a:rPr lang="en-AU" sz="2400" dirty="0">
                <a:effectLst/>
                <a:ea typeface="Calibri" panose="020F0502020204030204" pitchFamily="34" charset="0"/>
              </a:rPr>
              <a:t>Powers of Investigation</a:t>
            </a:r>
          </a:p>
          <a:p>
            <a:r>
              <a:rPr lang="en-AU" sz="2400" dirty="0">
                <a:effectLst/>
                <a:ea typeface="Calibri" panose="020F0502020204030204" pitchFamily="34" charset="0"/>
              </a:rPr>
              <a:t>Advocacy Role</a:t>
            </a:r>
            <a:endParaRPr lang="en-AU" sz="2400" dirty="0">
              <a:ea typeface="Calibri" panose="020F0502020204030204" pitchFamily="34" charset="0"/>
            </a:endParaRPr>
          </a:p>
          <a:p>
            <a:r>
              <a:rPr lang="en-AU" sz="2400" dirty="0">
                <a:effectLst/>
                <a:ea typeface="Calibri" panose="020F0502020204030204" pitchFamily="34" charset="0"/>
              </a:rPr>
              <a:t>Influence on Policy</a:t>
            </a:r>
            <a:endParaRPr lang="en-AU" sz="2400" dirty="0"/>
          </a:p>
        </p:txBody>
      </p:sp>
    </p:spTree>
    <p:extLst>
      <p:ext uri="{BB962C8B-B14F-4D97-AF65-F5344CB8AC3E}">
        <p14:creationId xmlns:p14="http://schemas.microsoft.com/office/powerpoint/2010/main" val="3346177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p:txBody>
          <a:bodyPr/>
          <a:lstStyle/>
          <a:p>
            <a:pPr algn="ctr"/>
            <a:r>
              <a:rPr lang="en-US" dirty="0"/>
              <a:t>What are some of the challenges for independent statutory advocates?</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2160589"/>
            <a:ext cx="8596668" cy="4087811"/>
          </a:xfrm>
        </p:spPr>
        <p:txBody>
          <a:bodyPr>
            <a:normAutofit/>
          </a:bodyPr>
          <a:lstStyle/>
          <a:p>
            <a:r>
              <a:rPr lang="en-AU" sz="2400" kern="0" dirty="0">
                <a:effectLst/>
                <a:ea typeface="Times New Roman" panose="02020603050405020304" pitchFamily="18" charset="0"/>
              </a:rPr>
              <a:t>Resource Constraints</a:t>
            </a:r>
          </a:p>
          <a:p>
            <a:r>
              <a:rPr lang="en-AU" sz="2400" kern="0" dirty="0">
                <a:effectLst/>
                <a:ea typeface="Times New Roman" panose="02020603050405020304" pitchFamily="18" charset="0"/>
              </a:rPr>
              <a:t>Emotional Toll</a:t>
            </a:r>
            <a:endParaRPr lang="en-AU" sz="2400" kern="0" dirty="0">
              <a:ea typeface="Times New Roman" panose="02020603050405020304" pitchFamily="18" charset="0"/>
            </a:endParaRPr>
          </a:p>
          <a:p>
            <a:r>
              <a:rPr lang="en-AU" sz="2400" kern="0" dirty="0">
                <a:effectLst/>
                <a:ea typeface="Times New Roman" panose="02020603050405020304" pitchFamily="18" charset="0"/>
              </a:rPr>
              <a:t>Navigating Bureaucracy</a:t>
            </a:r>
          </a:p>
          <a:p>
            <a:r>
              <a:rPr lang="en-AU" sz="2400" kern="0" dirty="0">
                <a:effectLst/>
                <a:ea typeface="Times New Roman" panose="02020603050405020304" pitchFamily="18" charset="0"/>
              </a:rPr>
              <a:t>Balancing Objectivity and Empathy</a:t>
            </a:r>
            <a:endParaRPr lang="en-AU" sz="2400" kern="0" dirty="0">
              <a:ea typeface="Times New Roman" panose="02020603050405020304" pitchFamily="18" charset="0"/>
            </a:endParaRPr>
          </a:p>
          <a:p>
            <a:r>
              <a:rPr lang="en-AU" sz="2400" kern="0" dirty="0">
                <a:effectLst/>
                <a:ea typeface="Times New Roman" panose="02020603050405020304" pitchFamily="18" charset="0"/>
              </a:rPr>
              <a:t>Systemic Barriers</a:t>
            </a:r>
          </a:p>
          <a:p>
            <a:r>
              <a:rPr lang="en-AU" sz="2400" kern="0" dirty="0">
                <a:effectLst/>
                <a:ea typeface="Times New Roman" panose="02020603050405020304" pitchFamily="18" charset="0"/>
              </a:rPr>
              <a:t>Collaboration with Stakeholders</a:t>
            </a:r>
            <a:endParaRPr lang="en-AU" sz="2400" kern="0" dirty="0">
              <a:ea typeface="Times New Roman" panose="02020603050405020304" pitchFamily="18" charset="0"/>
            </a:endParaRPr>
          </a:p>
          <a:p>
            <a:r>
              <a:rPr lang="en-AU" sz="2400" kern="0" dirty="0">
                <a:effectLst/>
                <a:ea typeface="Times New Roman" panose="02020603050405020304" pitchFamily="18" charset="0"/>
              </a:rPr>
              <a:t>Vicarious Trauma</a:t>
            </a:r>
          </a:p>
          <a:p>
            <a:r>
              <a:rPr lang="en-AU" sz="2400" kern="0" dirty="0">
                <a:ea typeface="Times New Roman" panose="02020603050405020304" pitchFamily="18" charset="0"/>
              </a:rPr>
              <a:t>Compassion Fatigue</a:t>
            </a:r>
            <a:endParaRPr lang="en-AU" sz="2400" kern="0" dirty="0">
              <a:effectLst/>
              <a:ea typeface="Times New Roman" panose="02020603050405020304" pitchFamily="18" charset="0"/>
            </a:endParaRPr>
          </a:p>
          <a:p>
            <a:endParaRPr lang="en-AU" dirty="0"/>
          </a:p>
        </p:txBody>
      </p:sp>
    </p:spTree>
    <p:extLst>
      <p:ext uri="{BB962C8B-B14F-4D97-AF65-F5344CB8AC3E}">
        <p14:creationId xmlns:p14="http://schemas.microsoft.com/office/powerpoint/2010/main" val="3900434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7624-88FC-4EEE-9564-A3FE2E4DBC87}"/>
              </a:ext>
            </a:extLst>
          </p:cNvPr>
          <p:cNvSpPr>
            <a:spLocks noGrp="1"/>
          </p:cNvSpPr>
          <p:nvPr>
            <p:ph type="title"/>
          </p:nvPr>
        </p:nvSpPr>
        <p:spPr>
          <a:xfrm>
            <a:off x="677334" y="106326"/>
            <a:ext cx="8596668" cy="857060"/>
          </a:xfrm>
        </p:spPr>
        <p:txBody>
          <a:bodyPr>
            <a:normAutofit/>
          </a:bodyPr>
          <a:lstStyle/>
          <a:p>
            <a:pPr algn="ctr"/>
            <a:r>
              <a:rPr lang="en-AU" sz="2500" dirty="0"/>
              <a:t>What are the fundamental rights for victims of crime?</a:t>
            </a:r>
          </a:p>
        </p:txBody>
      </p:sp>
      <p:sp>
        <p:nvSpPr>
          <p:cNvPr id="3" name="Content Placeholder 2">
            <a:extLst>
              <a:ext uri="{FF2B5EF4-FFF2-40B4-BE49-F238E27FC236}">
                <a16:creationId xmlns:a16="http://schemas.microsoft.com/office/drawing/2014/main" id="{F5302E94-83BF-4AB8-B942-BA74011B4C90}"/>
              </a:ext>
            </a:extLst>
          </p:cNvPr>
          <p:cNvSpPr>
            <a:spLocks noGrp="1"/>
          </p:cNvSpPr>
          <p:nvPr>
            <p:ph idx="1"/>
          </p:nvPr>
        </p:nvSpPr>
        <p:spPr>
          <a:xfrm>
            <a:off x="255181" y="963386"/>
            <a:ext cx="9803219" cy="5788288"/>
          </a:xfrm>
        </p:spPr>
        <p:txBody>
          <a:bodyPr>
            <a:noAutofit/>
          </a:bodyPr>
          <a:lstStyle/>
          <a:p>
            <a:r>
              <a:rPr lang="en-AU" sz="2200" dirty="0"/>
              <a:t>The UN Declaration of Basic Principles of Justice for Victims of Crime and Abuse of Power proclaims ten fundamental rights for direct victims of crime (individuals and collectives) and their immediate families:</a:t>
            </a:r>
            <a:br>
              <a:rPr lang="en-AU" sz="2200" dirty="0"/>
            </a:br>
            <a:endParaRPr lang="en-AU" sz="2200" dirty="0"/>
          </a:p>
          <a:p>
            <a:pPr lvl="1"/>
            <a:r>
              <a:rPr lang="en-US" sz="2000" dirty="0">
                <a:solidFill>
                  <a:schemeClr val="tx1"/>
                </a:solidFill>
              </a:rPr>
              <a:t>Compassion and respect</a:t>
            </a:r>
          </a:p>
          <a:p>
            <a:pPr lvl="1"/>
            <a:r>
              <a:rPr lang="en-US" sz="2000" dirty="0">
                <a:solidFill>
                  <a:schemeClr val="tx1"/>
                </a:solidFill>
              </a:rPr>
              <a:t>Information on proceedings</a:t>
            </a:r>
          </a:p>
          <a:p>
            <a:pPr lvl="1"/>
            <a:r>
              <a:rPr lang="en-US" sz="2000" dirty="0">
                <a:solidFill>
                  <a:schemeClr val="tx1"/>
                </a:solidFill>
              </a:rPr>
              <a:t>Presentation of their views</a:t>
            </a:r>
          </a:p>
          <a:p>
            <a:pPr lvl="1"/>
            <a:r>
              <a:rPr lang="en-US" sz="2000" dirty="0">
                <a:solidFill>
                  <a:schemeClr val="tx1"/>
                </a:solidFill>
              </a:rPr>
              <a:t>Legal assistance / aid</a:t>
            </a:r>
          </a:p>
          <a:p>
            <a:pPr lvl="1"/>
            <a:r>
              <a:rPr lang="en-US" sz="2000" dirty="0">
                <a:solidFill>
                  <a:schemeClr val="tx1"/>
                </a:solidFill>
              </a:rPr>
              <a:t>Protection of privacy / identity</a:t>
            </a:r>
          </a:p>
          <a:p>
            <a:pPr lvl="1"/>
            <a:r>
              <a:rPr lang="en-US" sz="2000" dirty="0">
                <a:solidFill>
                  <a:schemeClr val="tx1"/>
                </a:solidFill>
              </a:rPr>
              <a:t>Protection against retaliation / intimidation</a:t>
            </a:r>
          </a:p>
          <a:p>
            <a:pPr lvl="1"/>
            <a:r>
              <a:rPr lang="en-US" sz="2000" dirty="0">
                <a:solidFill>
                  <a:schemeClr val="tx1"/>
                </a:solidFill>
              </a:rPr>
              <a:t>Alternative justice mechanisms / dispute resolution</a:t>
            </a:r>
          </a:p>
          <a:p>
            <a:pPr lvl="1"/>
            <a:r>
              <a:rPr lang="en-US" sz="2000" dirty="0">
                <a:solidFill>
                  <a:schemeClr val="tx1"/>
                </a:solidFill>
              </a:rPr>
              <a:t>Restitution from the perpetrator</a:t>
            </a:r>
          </a:p>
          <a:p>
            <a:pPr lvl="1"/>
            <a:r>
              <a:rPr lang="en-US" sz="2000" dirty="0">
                <a:solidFill>
                  <a:schemeClr val="tx1"/>
                </a:solidFill>
              </a:rPr>
              <a:t>Compensation from the state</a:t>
            </a:r>
          </a:p>
          <a:p>
            <a:pPr lvl="1"/>
            <a:r>
              <a:rPr lang="en-US" sz="2000" dirty="0">
                <a:solidFill>
                  <a:schemeClr val="tx1"/>
                </a:solidFill>
              </a:rPr>
              <a:t>Material, medical, psychological assistance</a:t>
            </a:r>
            <a:endParaRPr lang="en-AU" sz="2000" dirty="0">
              <a:solidFill>
                <a:schemeClr val="tx1"/>
              </a:solidFill>
            </a:endParaRPr>
          </a:p>
        </p:txBody>
      </p:sp>
      <p:graphicFrame>
        <p:nvGraphicFramePr>
          <p:cNvPr id="5" name="Table 4">
            <a:extLst>
              <a:ext uri="{FF2B5EF4-FFF2-40B4-BE49-F238E27FC236}">
                <a16:creationId xmlns:a16="http://schemas.microsoft.com/office/drawing/2014/main" id="{FA8494B0-54D4-CD73-B365-D26121972FBF}"/>
              </a:ext>
            </a:extLst>
          </p:cNvPr>
          <p:cNvGraphicFramePr>
            <a:graphicFrameLocks noGrp="1"/>
          </p:cNvGraphicFramePr>
          <p:nvPr/>
        </p:nvGraphicFramePr>
        <p:xfrm>
          <a:off x="7134446" y="2176323"/>
          <a:ext cx="3936458" cy="4575351"/>
        </p:xfrm>
        <a:graphic>
          <a:graphicData uri="http://schemas.openxmlformats.org/drawingml/2006/table">
            <a:tbl>
              <a:tblPr firstRow="1" bandRow="1">
                <a:tableStyleId>{5C22544A-7EE6-4342-B048-85BDC9FD1C3A}</a:tableStyleId>
              </a:tblPr>
              <a:tblGrid>
                <a:gridCol w="1958802">
                  <a:extLst>
                    <a:ext uri="{9D8B030D-6E8A-4147-A177-3AD203B41FA5}">
                      <a16:colId xmlns:a16="http://schemas.microsoft.com/office/drawing/2014/main" val="719567638"/>
                    </a:ext>
                  </a:extLst>
                </a:gridCol>
                <a:gridCol w="1977656">
                  <a:extLst>
                    <a:ext uri="{9D8B030D-6E8A-4147-A177-3AD203B41FA5}">
                      <a16:colId xmlns:a16="http://schemas.microsoft.com/office/drawing/2014/main" val="1196251071"/>
                    </a:ext>
                  </a:extLst>
                </a:gridCol>
              </a:tblGrid>
              <a:tr h="415941">
                <a:tc>
                  <a:txBody>
                    <a:bodyPr/>
                    <a:lstStyle/>
                    <a:p>
                      <a:pPr algn="ctr"/>
                      <a:r>
                        <a:rPr lang="en-AU" dirty="0"/>
                        <a:t>India</a:t>
                      </a:r>
                    </a:p>
                  </a:txBody>
                  <a:tcPr/>
                </a:tc>
                <a:tc>
                  <a:txBody>
                    <a:bodyPr/>
                    <a:lstStyle/>
                    <a:p>
                      <a:pPr algn="ctr"/>
                      <a:r>
                        <a:rPr lang="en-AU" dirty="0" err="1"/>
                        <a:t>Sth</a:t>
                      </a:r>
                      <a:r>
                        <a:rPr lang="en-AU" dirty="0"/>
                        <a:t> Aust</a:t>
                      </a:r>
                    </a:p>
                  </a:txBody>
                  <a:tcPr/>
                </a:tc>
                <a:extLst>
                  <a:ext uri="{0D108BD9-81ED-4DB2-BD59-A6C34878D82A}">
                    <a16:rowId xmlns:a16="http://schemas.microsoft.com/office/drawing/2014/main" val="207739415"/>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3331789321"/>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602172273"/>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025157287"/>
                  </a:ext>
                </a:extLst>
              </a:tr>
              <a:tr h="415941">
                <a:tc>
                  <a:txBody>
                    <a:bodyPr/>
                    <a:lstStyle/>
                    <a:p>
                      <a:pPr algn="ctr"/>
                      <a:r>
                        <a:rPr lang="en-AU" dirty="0"/>
                        <a:t>Advocate</a:t>
                      </a:r>
                    </a:p>
                  </a:txBody>
                  <a:tcPr/>
                </a:tc>
                <a:tc>
                  <a:txBody>
                    <a:bodyPr/>
                    <a:lstStyle/>
                    <a:p>
                      <a:pPr algn="ctr"/>
                      <a:r>
                        <a:rPr lang="en-AU" dirty="0"/>
                        <a:t>Approved Rep</a:t>
                      </a:r>
                    </a:p>
                  </a:txBody>
                  <a:tcPr/>
                </a:tc>
                <a:extLst>
                  <a:ext uri="{0D108BD9-81ED-4DB2-BD59-A6C34878D82A}">
                    <a16:rowId xmlns:a16="http://schemas.microsoft.com/office/drawing/2014/main" val="747261025"/>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3137239760"/>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739739337"/>
                  </a:ext>
                </a:extLst>
              </a:tr>
              <a:tr h="415941">
                <a:tc>
                  <a:txBody>
                    <a:bodyPr/>
                    <a:lstStyle/>
                    <a:p>
                      <a:pPr algn="ctr"/>
                      <a:endParaRPr lang="en-AU" dirty="0"/>
                    </a:p>
                  </a:txBody>
                  <a:tcPr/>
                </a:tc>
                <a:tc>
                  <a:txBody>
                    <a:bodyPr/>
                    <a:lstStyle/>
                    <a:p>
                      <a:pPr algn="ctr"/>
                      <a:endParaRPr lang="en-AU" dirty="0"/>
                    </a:p>
                  </a:txBody>
                  <a:tcPr/>
                </a:tc>
                <a:extLst>
                  <a:ext uri="{0D108BD9-81ED-4DB2-BD59-A6C34878D82A}">
                    <a16:rowId xmlns:a16="http://schemas.microsoft.com/office/drawing/2014/main" val="42346814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167570494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2372378159"/>
                  </a:ext>
                </a:extLst>
              </a:tr>
              <a:tr h="415941">
                <a:tc>
                  <a:txBody>
                    <a:bodyPr/>
                    <a:lstStyle/>
                    <a:p>
                      <a:pPr algn="ctr"/>
                      <a:r>
                        <a:rPr lang="en-AU" dirty="0"/>
                        <a:t>Y</a:t>
                      </a:r>
                    </a:p>
                  </a:txBody>
                  <a:tcPr/>
                </a:tc>
                <a:tc>
                  <a:txBody>
                    <a:bodyPr/>
                    <a:lstStyle/>
                    <a:p>
                      <a:pPr algn="ctr"/>
                      <a:r>
                        <a:rPr lang="en-AU" dirty="0"/>
                        <a:t>Y</a:t>
                      </a:r>
                    </a:p>
                  </a:txBody>
                  <a:tcPr/>
                </a:tc>
                <a:extLst>
                  <a:ext uri="{0D108BD9-81ED-4DB2-BD59-A6C34878D82A}">
                    <a16:rowId xmlns:a16="http://schemas.microsoft.com/office/drawing/2014/main" val="1696700001"/>
                  </a:ext>
                </a:extLst>
              </a:tr>
            </a:tbl>
          </a:graphicData>
        </a:graphic>
      </p:graphicFrame>
    </p:spTree>
    <p:extLst>
      <p:ext uri="{BB962C8B-B14F-4D97-AF65-F5344CB8AC3E}">
        <p14:creationId xmlns:p14="http://schemas.microsoft.com/office/powerpoint/2010/main" val="4067492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a:xfrm>
            <a:off x="276447" y="159488"/>
            <a:ext cx="9175897" cy="1201479"/>
          </a:xfrm>
        </p:spPr>
        <p:txBody>
          <a:bodyPr>
            <a:normAutofit fontScale="90000"/>
          </a:bodyPr>
          <a:lstStyle/>
          <a:p>
            <a:pPr algn="ctr"/>
            <a:r>
              <a:rPr lang="en-US" dirty="0"/>
              <a:t>What would be the benefits of an Independent Victims' Commissioner or ombudsperson in India?</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1477927"/>
            <a:ext cx="8596668" cy="5220586"/>
          </a:xfrm>
        </p:spPr>
        <p:txBody>
          <a:bodyPr>
            <a:normAutofit lnSpcReduction="10000"/>
          </a:bodyPr>
          <a:lstStyle/>
          <a:p>
            <a:r>
              <a:rPr lang="en-AU" sz="2200" dirty="0">
                <a:effectLst/>
                <a:ea typeface="Calibri" panose="020F0502020204030204" pitchFamily="34" charset="0"/>
              </a:rPr>
              <a:t>Improved Support and Guidance</a:t>
            </a:r>
          </a:p>
          <a:p>
            <a:pPr lvl="1"/>
            <a:r>
              <a:rPr lang="en-AU" sz="2000" dirty="0">
                <a:effectLst/>
                <a:ea typeface="Calibri" panose="020F0502020204030204" pitchFamily="34" charset="0"/>
              </a:rPr>
              <a:t>Navigational Assistance</a:t>
            </a:r>
            <a:endParaRPr lang="en-AU" sz="2000" dirty="0">
              <a:ea typeface="Calibri" panose="020F0502020204030204" pitchFamily="34" charset="0"/>
            </a:endParaRPr>
          </a:p>
          <a:p>
            <a:pPr lvl="1"/>
            <a:r>
              <a:rPr lang="en-AU" sz="2000" dirty="0">
                <a:effectLst/>
                <a:ea typeface="Calibri" panose="020F0502020204030204" pitchFamily="34" charset="0"/>
              </a:rPr>
              <a:t>Emotional and Psychological Support</a:t>
            </a:r>
          </a:p>
          <a:p>
            <a:r>
              <a:rPr lang="en-AU" sz="2200" dirty="0">
                <a:effectLst/>
                <a:ea typeface="Calibri" panose="020F0502020204030204" pitchFamily="34" charset="0"/>
              </a:rPr>
              <a:t>Enhanced Protection of Rights</a:t>
            </a:r>
            <a:endParaRPr lang="en-AU" sz="2200" dirty="0">
              <a:ea typeface="Calibri" panose="020F0502020204030204" pitchFamily="34" charset="0"/>
            </a:endParaRPr>
          </a:p>
          <a:p>
            <a:pPr lvl="1"/>
            <a:r>
              <a:rPr lang="en-AU" sz="2000" dirty="0">
                <a:effectLst/>
                <a:ea typeface="Calibri" panose="020F0502020204030204" pitchFamily="34" charset="0"/>
              </a:rPr>
              <a:t>Enforcement of Rights</a:t>
            </a:r>
          </a:p>
          <a:p>
            <a:pPr lvl="1"/>
            <a:r>
              <a:rPr lang="en-AU" sz="2000" dirty="0">
                <a:effectLst/>
                <a:ea typeface="Calibri" panose="020F0502020204030204" pitchFamily="34" charset="0"/>
              </a:rPr>
              <a:t>Representation</a:t>
            </a:r>
            <a:endParaRPr lang="en-AU" sz="2000" dirty="0">
              <a:ea typeface="Calibri" panose="020F0502020204030204" pitchFamily="34" charset="0"/>
            </a:endParaRPr>
          </a:p>
          <a:p>
            <a:r>
              <a:rPr lang="en-AU" sz="2200" dirty="0">
                <a:effectLst/>
                <a:ea typeface="Calibri" panose="020F0502020204030204" pitchFamily="34" charset="0"/>
              </a:rPr>
              <a:t>Access to Resources and Services</a:t>
            </a:r>
          </a:p>
          <a:p>
            <a:pPr lvl="1"/>
            <a:r>
              <a:rPr lang="en-AU" sz="2000" dirty="0">
                <a:effectLst/>
                <a:ea typeface="Calibri" panose="020F0502020204030204" pitchFamily="34" charset="0"/>
              </a:rPr>
              <a:t>Practical Assistance</a:t>
            </a:r>
            <a:endParaRPr lang="en-AU" sz="2000" dirty="0">
              <a:ea typeface="Calibri" panose="020F0502020204030204" pitchFamily="34" charset="0"/>
            </a:endParaRPr>
          </a:p>
          <a:p>
            <a:pPr lvl="1"/>
            <a:r>
              <a:rPr lang="en-AU" sz="2000" dirty="0">
                <a:effectLst/>
                <a:ea typeface="Calibri" panose="020F0502020204030204" pitchFamily="34" charset="0"/>
              </a:rPr>
              <a:t>Resource Coordination</a:t>
            </a:r>
          </a:p>
          <a:p>
            <a:r>
              <a:rPr lang="en-AU" sz="2200" dirty="0">
                <a:effectLst/>
                <a:ea typeface="Calibri" panose="020F0502020204030204" pitchFamily="34" charset="0"/>
              </a:rPr>
              <a:t>Policy Influence and Awareness</a:t>
            </a:r>
            <a:endParaRPr lang="en-AU" sz="2200" dirty="0">
              <a:ea typeface="Calibri" panose="020F0502020204030204" pitchFamily="34" charset="0"/>
            </a:endParaRPr>
          </a:p>
          <a:p>
            <a:pPr lvl="1"/>
            <a:r>
              <a:rPr lang="en-AU" sz="2000" dirty="0">
                <a:effectLst/>
                <a:ea typeface="Calibri" panose="020F0502020204030204" pitchFamily="34" charset="0"/>
              </a:rPr>
              <a:t>Policy Advocacy</a:t>
            </a:r>
          </a:p>
          <a:p>
            <a:pPr lvl="1"/>
            <a:r>
              <a:rPr lang="en-AU" sz="2000" dirty="0">
                <a:effectLst/>
                <a:ea typeface="Calibri" panose="020F0502020204030204" pitchFamily="34" charset="0"/>
              </a:rPr>
              <a:t>Raising Awareness</a:t>
            </a:r>
          </a:p>
          <a:p>
            <a:endParaRPr lang="en-AU" dirty="0"/>
          </a:p>
        </p:txBody>
      </p:sp>
    </p:spTree>
    <p:extLst>
      <p:ext uri="{BB962C8B-B14F-4D97-AF65-F5344CB8AC3E}">
        <p14:creationId xmlns:p14="http://schemas.microsoft.com/office/powerpoint/2010/main" val="2239860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a:xfrm>
            <a:off x="170120" y="156238"/>
            <a:ext cx="9229061" cy="1320800"/>
          </a:xfrm>
        </p:spPr>
        <p:txBody>
          <a:bodyPr>
            <a:normAutofit fontScale="90000"/>
          </a:bodyPr>
          <a:lstStyle/>
          <a:p>
            <a:pPr algn="ctr"/>
            <a:r>
              <a:rPr lang="en-US" dirty="0"/>
              <a:t>What steps should be taken to encourage the creation of a Commissioner for Victims of Crime?</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13539" y="1554533"/>
            <a:ext cx="8596668" cy="4463495"/>
          </a:xfrm>
        </p:spPr>
        <p:txBody>
          <a:bodyPr>
            <a:normAutofit/>
          </a:bodyPr>
          <a:lstStyle/>
          <a:p>
            <a:r>
              <a:rPr lang="en-AU" sz="2200" dirty="0">
                <a:effectLst/>
                <a:ea typeface="Calibri" panose="020F0502020204030204" pitchFamily="34" charset="0"/>
              </a:rPr>
              <a:t>Public Awareness Campaign</a:t>
            </a:r>
          </a:p>
          <a:p>
            <a:pPr lvl="1"/>
            <a:r>
              <a:rPr lang="en-AU" sz="2200" dirty="0">
                <a:effectLst/>
                <a:ea typeface="Calibri" panose="020F0502020204030204" pitchFamily="34" charset="0"/>
              </a:rPr>
              <a:t>Media Engagement</a:t>
            </a:r>
            <a:endParaRPr lang="en-AU" sz="2200" dirty="0">
              <a:ea typeface="Calibri" panose="020F0502020204030204" pitchFamily="34" charset="0"/>
            </a:endParaRPr>
          </a:p>
          <a:p>
            <a:pPr lvl="1"/>
            <a:r>
              <a:rPr lang="en-AU" sz="2200" dirty="0">
                <a:effectLst/>
                <a:ea typeface="Calibri" panose="020F0502020204030204" pitchFamily="34" charset="0"/>
              </a:rPr>
              <a:t>Public Seminars and Workshops</a:t>
            </a:r>
          </a:p>
          <a:p>
            <a:r>
              <a:rPr lang="en-AU" sz="2200" dirty="0">
                <a:effectLst/>
                <a:ea typeface="Calibri" panose="020F0502020204030204" pitchFamily="34" charset="0"/>
              </a:rPr>
              <a:t>Research and Evidence Gathering</a:t>
            </a:r>
            <a:endParaRPr lang="en-AU" sz="2200" dirty="0">
              <a:ea typeface="Calibri" panose="020F0502020204030204" pitchFamily="34" charset="0"/>
            </a:endParaRPr>
          </a:p>
          <a:p>
            <a:pPr lvl="1"/>
            <a:r>
              <a:rPr lang="en-AU" sz="2200" dirty="0">
                <a:effectLst/>
                <a:ea typeface="Calibri" panose="020F0502020204030204" pitchFamily="34" charset="0"/>
              </a:rPr>
              <a:t>Case Studies and Reports</a:t>
            </a:r>
          </a:p>
          <a:p>
            <a:pPr lvl="1"/>
            <a:r>
              <a:rPr lang="en-AU" sz="2200" dirty="0">
                <a:effectLst/>
                <a:ea typeface="Calibri" panose="020F0502020204030204" pitchFamily="34" charset="0"/>
              </a:rPr>
              <a:t>Data Collection</a:t>
            </a:r>
            <a:endParaRPr lang="en-AU" sz="2200" dirty="0">
              <a:ea typeface="Calibri" panose="020F0502020204030204" pitchFamily="34" charset="0"/>
            </a:endParaRPr>
          </a:p>
          <a:p>
            <a:r>
              <a:rPr lang="en-AU" sz="2200" dirty="0">
                <a:effectLst/>
                <a:ea typeface="Calibri" panose="020F0502020204030204" pitchFamily="34" charset="0"/>
              </a:rPr>
              <a:t>Stakeholder Engagement</a:t>
            </a:r>
          </a:p>
          <a:p>
            <a:pPr lvl="1"/>
            <a:r>
              <a:rPr lang="en-AU" sz="2200" dirty="0">
                <a:effectLst/>
                <a:ea typeface="Calibri" panose="020F0502020204030204" pitchFamily="34" charset="0"/>
              </a:rPr>
              <a:t>Collaboration with NGOs</a:t>
            </a:r>
            <a:endParaRPr lang="en-AU" sz="2200" dirty="0">
              <a:ea typeface="Calibri" panose="020F0502020204030204" pitchFamily="34" charset="0"/>
            </a:endParaRPr>
          </a:p>
          <a:p>
            <a:pPr lvl="1"/>
            <a:r>
              <a:rPr lang="en-AU" sz="2200" dirty="0">
                <a:effectLst/>
                <a:ea typeface="Calibri" panose="020F0502020204030204" pitchFamily="34" charset="0"/>
              </a:rPr>
              <a:t>Consultation with Experts</a:t>
            </a:r>
            <a:endParaRPr lang="en-AU" sz="2200" dirty="0"/>
          </a:p>
        </p:txBody>
      </p:sp>
    </p:spTree>
    <p:extLst>
      <p:ext uri="{BB962C8B-B14F-4D97-AF65-F5344CB8AC3E}">
        <p14:creationId xmlns:p14="http://schemas.microsoft.com/office/powerpoint/2010/main" val="276323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C0A-31BF-A451-36BE-0C2D48E44B07}"/>
              </a:ext>
            </a:extLst>
          </p:cNvPr>
          <p:cNvSpPr>
            <a:spLocks noGrp="1"/>
          </p:cNvSpPr>
          <p:nvPr>
            <p:ph type="title"/>
          </p:nvPr>
        </p:nvSpPr>
        <p:spPr>
          <a:xfrm>
            <a:off x="255181" y="156238"/>
            <a:ext cx="9122735" cy="1320800"/>
          </a:xfrm>
        </p:spPr>
        <p:txBody>
          <a:bodyPr>
            <a:normAutofit fontScale="90000"/>
          </a:bodyPr>
          <a:lstStyle/>
          <a:p>
            <a:pPr algn="ctr"/>
            <a:r>
              <a:rPr lang="en-US" dirty="0"/>
              <a:t>What steps should be taken to encourage the creation of a Commissioner for Victims of Crime?</a:t>
            </a:r>
            <a:endParaRPr lang="en-AU" dirty="0"/>
          </a:p>
        </p:txBody>
      </p:sp>
      <p:sp>
        <p:nvSpPr>
          <p:cNvPr id="3" name="Content Placeholder 2">
            <a:extLst>
              <a:ext uri="{FF2B5EF4-FFF2-40B4-BE49-F238E27FC236}">
                <a16:creationId xmlns:a16="http://schemas.microsoft.com/office/drawing/2014/main" id="{CDE3404F-04B8-F6EB-FE17-EDE72862F0E5}"/>
              </a:ext>
            </a:extLst>
          </p:cNvPr>
          <p:cNvSpPr>
            <a:spLocks noGrp="1"/>
          </p:cNvSpPr>
          <p:nvPr>
            <p:ph idx="1"/>
          </p:nvPr>
        </p:nvSpPr>
        <p:spPr>
          <a:xfrm>
            <a:off x="677334" y="1552353"/>
            <a:ext cx="8596668" cy="5149409"/>
          </a:xfrm>
        </p:spPr>
        <p:txBody>
          <a:bodyPr>
            <a:normAutofit/>
          </a:bodyPr>
          <a:lstStyle/>
          <a:p>
            <a:r>
              <a:rPr lang="en-AU" sz="2400" dirty="0">
                <a:effectLst/>
                <a:ea typeface="Calibri" panose="020F0502020204030204" pitchFamily="34" charset="0"/>
              </a:rPr>
              <a:t>Petitions and Advocacy</a:t>
            </a:r>
          </a:p>
          <a:p>
            <a:pPr lvl="1"/>
            <a:r>
              <a:rPr lang="en-AU" sz="2400" dirty="0">
                <a:effectLst/>
                <a:ea typeface="Calibri" panose="020F0502020204030204" pitchFamily="34" charset="0"/>
              </a:rPr>
              <a:t>Petition Campaigns</a:t>
            </a:r>
            <a:endParaRPr lang="en-AU" sz="2400" dirty="0">
              <a:ea typeface="Calibri" panose="020F0502020204030204" pitchFamily="34" charset="0"/>
            </a:endParaRPr>
          </a:p>
          <a:p>
            <a:pPr lvl="1"/>
            <a:r>
              <a:rPr lang="en-AU" sz="2400" dirty="0">
                <a:effectLst/>
                <a:ea typeface="Calibri" panose="020F0502020204030204" pitchFamily="34" charset="0"/>
              </a:rPr>
              <a:t>Lobbying Efforts</a:t>
            </a:r>
          </a:p>
          <a:p>
            <a:r>
              <a:rPr lang="en-AU" sz="2400" dirty="0">
                <a:effectLst/>
                <a:ea typeface="Calibri" panose="020F0502020204030204" pitchFamily="34" charset="0"/>
              </a:rPr>
              <a:t>Legislative Proposals</a:t>
            </a:r>
            <a:endParaRPr lang="en-AU" sz="2400" dirty="0">
              <a:ea typeface="Calibri" panose="020F0502020204030204" pitchFamily="34" charset="0"/>
            </a:endParaRPr>
          </a:p>
          <a:p>
            <a:pPr lvl="1"/>
            <a:r>
              <a:rPr lang="en-AU" sz="2400" dirty="0">
                <a:effectLst/>
                <a:ea typeface="Calibri" panose="020F0502020204030204" pitchFamily="34" charset="0"/>
              </a:rPr>
              <a:t>Draft Legislation</a:t>
            </a:r>
          </a:p>
          <a:p>
            <a:pPr lvl="1"/>
            <a:r>
              <a:rPr lang="en-AU" sz="2400" dirty="0">
                <a:effectLst/>
                <a:ea typeface="Calibri" panose="020F0502020204030204" pitchFamily="34" charset="0"/>
              </a:rPr>
              <a:t>Policy Submissions</a:t>
            </a:r>
            <a:endParaRPr lang="en-AU" sz="2400" dirty="0">
              <a:ea typeface="Calibri" panose="020F0502020204030204" pitchFamily="34" charset="0"/>
            </a:endParaRPr>
          </a:p>
          <a:p>
            <a:r>
              <a:rPr lang="en-AU" sz="2400" dirty="0">
                <a:effectLst/>
                <a:ea typeface="Calibri" panose="020F0502020204030204" pitchFamily="34" charset="0"/>
              </a:rPr>
              <a:t>International Pressure and Examples</a:t>
            </a:r>
          </a:p>
          <a:p>
            <a:pPr lvl="1"/>
            <a:r>
              <a:rPr lang="en-AU" sz="2400" dirty="0">
                <a:effectLst/>
                <a:ea typeface="Calibri" panose="020F0502020204030204" pitchFamily="34" charset="0"/>
              </a:rPr>
              <a:t>Highlight International Models</a:t>
            </a:r>
            <a:endParaRPr lang="en-AU" sz="2400" dirty="0">
              <a:ea typeface="Calibri" panose="020F0502020204030204" pitchFamily="34" charset="0"/>
            </a:endParaRPr>
          </a:p>
          <a:p>
            <a:pPr lvl="1"/>
            <a:r>
              <a:rPr lang="en-AU" sz="2400" dirty="0">
                <a:effectLst/>
                <a:ea typeface="Calibri" panose="020F0502020204030204" pitchFamily="34" charset="0"/>
              </a:rPr>
              <a:t>Engage International Bodies</a:t>
            </a:r>
            <a:endParaRPr lang="en-AU" sz="2400" dirty="0"/>
          </a:p>
        </p:txBody>
      </p:sp>
    </p:spTree>
    <p:extLst>
      <p:ext uri="{BB962C8B-B14F-4D97-AF65-F5344CB8AC3E}">
        <p14:creationId xmlns:p14="http://schemas.microsoft.com/office/powerpoint/2010/main" val="46017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VOC Illustration Concepts4">
            <a:extLst>
              <a:ext uri="{FF2B5EF4-FFF2-40B4-BE49-F238E27FC236}">
                <a16:creationId xmlns:a16="http://schemas.microsoft.com/office/drawing/2014/main" id="{1DA74214-D791-418E-93F5-5B2A9A6111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8892" y="242680"/>
            <a:ext cx="42291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7885C0A-2197-48F7-BEC0-61272C09528D}"/>
              </a:ext>
            </a:extLst>
          </p:cNvPr>
          <p:cNvSpPr txBox="1"/>
          <p:nvPr/>
        </p:nvSpPr>
        <p:spPr>
          <a:xfrm>
            <a:off x="1940636" y="3866630"/>
            <a:ext cx="6805612" cy="1569660"/>
          </a:xfrm>
          <a:prstGeom prst="rect">
            <a:avLst/>
          </a:prstGeom>
          <a:noFill/>
        </p:spPr>
        <p:txBody>
          <a:bodyPr wrap="square">
            <a:spAutoFit/>
          </a:bodyPr>
          <a:lstStyle/>
          <a:p>
            <a:pPr algn="ctr" eaLnBrk="1" hangingPunct="1">
              <a:buFontTx/>
              <a:buNone/>
            </a:pPr>
            <a:r>
              <a:rPr lang="en-AU" altLang="en-US" sz="3200" dirty="0"/>
              <a:t>Justice denied anywhere diminishes justice everywhere.</a:t>
            </a:r>
            <a:br>
              <a:rPr lang="en-AU" altLang="en-US" sz="3200" dirty="0"/>
            </a:br>
            <a:r>
              <a:rPr lang="en-AU" altLang="en-US" sz="1400" dirty="0"/>
              <a:t> </a:t>
            </a:r>
          </a:p>
          <a:p>
            <a:pPr algn="ctr" eaLnBrk="1" hangingPunct="1">
              <a:buFontTx/>
              <a:buNone/>
            </a:pPr>
            <a:r>
              <a:rPr lang="en-AU" altLang="en-US" dirty="0">
                <a:hlinkClick r:id="rId3"/>
              </a:rPr>
              <a:t>Martin Luther King Jr</a:t>
            </a:r>
            <a:endParaRPr lang="en-AU" dirty="0"/>
          </a:p>
        </p:txBody>
      </p:sp>
      <p:sp>
        <p:nvSpPr>
          <p:cNvPr id="2" name="TextBox 1">
            <a:extLst>
              <a:ext uri="{FF2B5EF4-FFF2-40B4-BE49-F238E27FC236}">
                <a16:creationId xmlns:a16="http://schemas.microsoft.com/office/drawing/2014/main" id="{183D1D42-A0D6-4691-B3FF-21F40A7633C8}"/>
              </a:ext>
            </a:extLst>
          </p:cNvPr>
          <p:cNvSpPr txBox="1"/>
          <p:nvPr/>
        </p:nvSpPr>
        <p:spPr>
          <a:xfrm>
            <a:off x="1240403" y="6400800"/>
            <a:ext cx="7347006" cy="369332"/>
          </a:xfrm>
          <a:prstGeom prst="rect">
            <a:avLst/>
          </a:prstGeom>
          <a:noFill/>
        </p:spPr>
        <p:txBody>
          <a:bodyPr wrap="square" rtlCol="0">
            <a:spAutoFit/>
          </a:bodyPr>
          <a:lstStyle/>
          <a:p>
            <a:pPr algn="ctr"/>
            <a:r>
              <a:rPr lang="en-AU" dirty="0"/>
              <a:t>Email - michaeloconnell@consultingvictimologist.com</a:t>
            </a:r>
          </a:p>
        </p:txBody>
      </p:sp>
    </p:spTree>
    <p:extLst>
      <p:ext uri="{BB962C8B-B14F-4D97-AF65-F5344CB8AC3E}">
        <p14:creationId xmlns:p14="http://schemas.microsoft.com/office/powerpoint/2010/main" val="21687001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1367</TotalTime>
  <Words>699</Words>
  <Application>Microsoft Office PowerPoint</Application>
  <PresentationFormat>Widescreen</PresentationFormat>
  <Paragraphs>169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Symbol</vt:lpstr>
      <vt:lpstr>Times New Roman</vt:lpstr>
      <vt:lpstr>Trebuchet MS</vt:lpstr>
      <vt:lpstr>Wingdings 3</vt:lpstr>
      <vt:lpstr>Facet</vt:lpstr>
      <vt:lpstr>Guardians of crime victims’ rights: </vt:lpstr>
      <vt:lpstr>PowerPoint Presentation</vt:lpstr>
      <vt:lpstr>Why are independent statutory advocates for victims of crime necessary? </vt:lpstr>
      <vt:lpstr>What are the fundamental rights for victims of crime?</vt:lpstr>
      <vt:lpstr>Do these advocates improve outcomes for victims of crime?  </vt:lpstr>
      <vt:lpstr>Do they help enforce victims' rights? </vt:lpstr>
      <vt:lpstr>What are the functions of the Commissioner for Victims' Rights in South Australia?</vt:lpstr>
      <vt:lpstr>At what stages of the criminal justice process can the commissioner intervene?</vt:lpstr>
      <vt:lpstr>How does the Commissioner for Victims’ Rights role compare with other commissioners and ombudspeople?</vt:lpstr>
      <vt:lpstr>What are some of the challenges for independent statutory advocates?</vt:lpstr>
      <vt:lpstr>What are the fundamental rights for victims of crime?</vt:lpstr>
      <vt:lpstr>What would be the benefits of an Independent Victims' Commissioner or ombudsperson in India?</vt:lpstr>
      <vt:lpstr>What steps should be taken to encourage the creation of a Commissioner for Victims of Crime?</vt:lpstr>
      <vt:lpstr>What steps should be taken to encourage the creation of a Commissioner for Victims of Crime?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OConnell</dc:creator>
  <cp:lastModifiedBy>Michael OConnell</cp:lastModifiedBy>
  <cp:revision>2</cp:revision>
  <dcterms:created xsi:type="dcterms:W3CDTF">2024-08-31T17:41:44Z</dcterms:created>
  <dcterms:modified xsi:type="dcterms:W3CDTF">2025-06-15T09:50:35Z</dcterms:modified>
</cp:coreProperties>
</file>